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3" r:id="rId9"/>
    <p:sldId id="264" r:id="rId10"/>
    <p:sldId id="268" r:id="rId11"/>
    <p:sldId id="272" r:id="rId12"/>
    <p:sldId id="273" r:id="rId13"/>
    <p:sldId id="269" r:id="rId14"/>
    <p:sldId id="275" r:id="rId15"/>
    <p:sldId id="274" r:id="rId16"/>
    <p:sldId id="261" r:id="rId17"/>
    <p:sldId id="27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738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310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669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941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81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52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2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6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5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5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9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t.org/" TargetMode="External"/><Relationship Id="rId2" Type="http://schemas.openxmlformats.org/officeDocument/2006/relationships/hyperlink" Target="https://arc/STS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bsts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67FABA-FC01-D3ED-A09F-665A47B14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937289"/>
            <a:ext cx="6054723" cy="26161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dirty="0"/>
              <a:t>One is the Loneliest Number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The Solo PD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66C91-4DB1-4CE7-33AE-C9D7556CC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4490776"/>
            <a:ext cx="5166768" cy="454548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Javier Espinales, CST, M.Ed.</a:t>
            </a:r>
          </a:p>
          <a:p>
            <a:endParaRPr lang="en-US" cap="none" dirty="0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975BD58A-C3E5-0722-22F0-29A1A3AD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0" r="35784" b="9091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11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CB86-1640-5E84-F92A-41A95070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67" y="266693"/>
            <a:ext cx="10018713" cy="823511"/>
          </a:xfrm>
        </p:spPr>
        <p:txBody>
          <a:bodyPr/>
          <a:lstStyle/>
          <a:p>
            <a:r>
              <a:rPr lang="en-US" dirty="0"/>
              <a:t>Identify the resources of your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684A-3242-A9A0-5DFE-092E80B9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1365093"/>
            <a:ext cx="10344150" cy="4333958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C. </a:t>
            </a:r>
            <a:r>
              <a:rPr lang="en-US" sz="2600" b="1" dirty="0">
                <a:solidFill>
                  <a:srgbClr val="FF0000"/>
                </a:solidFill>
              </a:rPr>
              <a:t>Curriculum</a:t>
            </a:r>
          </a:p>
          <a:p>
            <a:pPr lvl="1"/>
            <a:r>
              <a:rPr lang="en-US" sz="2600" dirty="0"/>
              <a:t>The AST Core Curriculum, 7 Ed.</a:t>
            </a:r>
          </a:p>
          <a:p>
            <a:pPr lvl="2"/>
            <a:r>
              <a:rPr lang="en-US" sz="2600" dirty="0"/>
              <a:t>Must be implemented Aug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D4F98-44CC-ECF9-51E1-64B88EF0A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76" t="22791" r="24161" b="22015"/>
          <a:stretch/>
        </p:blipFill>
        <p:spPr>
          <a:xfrm>
            <a:off x="7831704" y="1639476"/>
            <a:ext cx="4066129" cy="43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920E-2622-0F4F-CEF8-2A618170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409" y="200772"/>
            <a:ext cx="10018713" cy="127022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resources of your program.</a:t>
            </a:r>
            <a:br>
              <a:rPr lang="en-US" dirty="0"/>
            </a:br>
            <a:r>
              <a:rPr lang="en-US" sz="3100" dirty="0"/>
              <a:t>Use the CCST-7e Curriculum Comparison Map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B4A949-FC17-18F3-0A1A-B05F4BE53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8" t="26872" r="8759" b="11293"/>
          <a:stretch/>
        </p:blipFill>
        <p:spPr>
          <a:xfrm>
            <a:off x="1725433" y="1648047"/>
            <a:ext cx="10304891" cy="4596156"/>
          </a:xfrm>
        </p:spPr>
      </p:pic>
    </p:spTree>
    <p:extLst>
      <p:ext uri="{BB962C8B-B14F-4D97-AF65-F5344CB8AC3E}">
        <p14:creationId xmlns:p14="http://schemas.microsoft.com/office/powerpoint/2010/main" val="284225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58A8-19E7-DDF1-9503-F39E50DD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5" y="320040"/>
            <a:ext cx="10018713" cy="1095292"/>
          </a:xfrm>
        </p:spPr>
        <p:txBody>
          <a:bodyPr>
            <a:normAutofit fontScale="90000"/>
          </a:bodyPr>
          <a:lstStyle/>
          <a:p>
            <a:pPr marL="457200" marR="0" lvl="1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tabLst/>
              <a:defRPr/>
            </a:pPr>
            <a:r>
              <a:rPr lang="en-US" sz="3600" dirty="0"/>
              <a:t>Identify the resources of your program.</a:t>
            </a:r>
            <a:br>
              <a:rPr lang="en-US" dirty="0"/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Best Practice Guide for Surgical Technology Education (Formally SIG)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D3387-790B-D607-4B21-18E9F49A8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79" t="22545" b="5429"/>
          <a:stretch/>
        </p:blipFill>
        <p:spPr>
          <a:xfrm>
            <a:off x="2297927" y="1415332"/>
            <a:ext cx="9038046" cy="5400403"/>
          </a:xfrm>
        </p:spPr>
      </p:pic>
    </p:spTree>
    <p:extLst>
      <p:ext uri="{BB962C8B-B14F-4D97-AF65-F5344CB8AC3E}">
        <p14:creationId xmlns:p14="http://schemas.microsoft.com/office/powerpoint/2010/main" val="36179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6832-1D5D-42EE-40D6-E16C7527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99781"/>
          </a:xfrm>
        </p:spPr>
        <p:txBody>
          <a:bodyPr/>
          <a:lstStyle/>
          <a:p>
            <a:r>
              <a:rPr lang="en-US" dirty="0"/>
              <a:t>Identify the resources of your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C815-D44B-8B24-8B01-3BE7DDD9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dirty="0"/>
              <a:t>Program Setup</a:t>
            </a:r>
          </a:p>
          <a:p>
            <a:pPr lvl="1"/>
            <a:r>
              <a:rPr lang="en-US" sz="3300" dirty="0"/>
              <a:t>Best Practice Guide for Surgical Technology</a:t>
            </a:r>
          </a:p>
          <a:p>
            <a:pPr lvl="2"/>
            <a:r>
              <a:rPr lang="en-US" sz="3300" dirty="0"/>
              <a:t>Standard III. Resources, page 5</a:t>
            </a:r>
          </a:p>
          <a:p>
            <a:pPr lvl="3"/>
            <a:r>
              <a:rPr lang="en-US" sz="3300" dirty="0"/>
              <a:t>A. Type and Amount</a:t>
            </a:r>
          </a:p>
          <a:p>
            <a:pPr lvl="3"/>
            <a:r>
              <a:rPr lang="en-US" sz="3300" dirty="0"/>
              <a:t>B. Personnel</a:t>
            </a:r>
          </a:p>
          <a:p>
            <a:pPr lvl="3"/>
            <a:r>
              <a:rPr lang="en-US" sz="3300" dirty="0"/>
              <a:t>C. Curriculum</a:t>
            </a:r>
          </a:p>
          <a:p>
            <a:pPr lvl="3"/>
            <a:r>
              <a:rPr lang="en-US" sz="3300" b="1" dirty="0">
                <a:solidFill>
                  <a:srgbClr val="FF0000"/>
                </a:solidFill>
              </a:rPr>
              <a:t>D. Resource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5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6A46-F810-BCB3-B7E0-28D5C362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11642"/>
            <a:ext cx="10018713" cy="1695893"/>
          </a:xfrm>
        </p:spPr>
        <p:txBody>
          <a:bodyPr/>
          <a:lstStyle/>
          <a:p>
            <a:r>
              <a:rPr lang="en-US" dirty="0"/>
              <a:t>Identify the resources of your program.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D. Resource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8CFA-7E12-1B26-441E-6758ACE2B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745" y="3466213"/>
            <a:ext cx="4023353" cy="1677729"/>
          </a:xfrm>
        </p:spPr>
        <p:txBody>
          <a:bodyPr>
            <a:normAutofit/>
          </a:bodyPr>
          <a:lstStyle/>
          <a:p>
            <a:r>
              <a:rPr lang="en-US" sz="3200" dirty="0"/>
              <a:t>Program Evaluation Plan (PEP)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2BB3D-FF3D-B051-F15D-ADB7FC06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0" t="30079" r="25872" b="8061"/>
          <a:stretch/>
        </p:blipFill>
        <p:spPr>
          <a:xfrm>
            <a:off x="5421858" y="1733106"/>
            <a:ext cx="6571667" cy="48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278D-DCD1-E282-9AE7-C0237938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4371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resources of your program.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D. Resource Assessment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CCC72-C0FC-7A2F-571F-D1BFB2C52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0817" y="2753835"/>
            <a:ext cx="2741795" cy="1977656"/>
          </a:xfrm>
        </p:spPr>
        <p:txBody>
          <a:bodyPr/>
          <a:lstStyle/>
          <a:p>
            <a:r>
              <a:rPr lang="en-US" sz="3600" dirty="0"/>
              <a:t>PAC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2F4F6-46C6-4872-D83E-245FC523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8" t="31938" r="29622" b="12713"/>
          <a:stretch/>
        </p:blipFill>
        <p:spPr>
          <a:xfrm>
            <a:off x="5305648" y="1435395"/>
            <a:ext cx="6730408" cy="52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1BE0-91EE-E7C0-E3D7-C161A048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Create/review the curriculum for your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8389-1ED1-18F3-C2C4-54F27201F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AST Core Curriculum, 7 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68F6-3292-0B05-7FF1-3C13D688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 assistance.</a:t>
            </a:r>
          </a:p>
        </p:txBody>
      </p:sp>
      <p:pic>
        <p:nvPicPr>
          <p:cNvPr id="5" name="Content Placeholder 4" descr="Message in a bottle floating in water">
            <a:extLst>
              <a:ext uri="{FF2B5EF4-FFF2-40B4-BE49-F238E27FC236}">
                <a16:creationId xmlns:a16="http://schemas.microsoft.com/office/drawing/2014/main" id="{D9173AC3-EB0E-9E19-C8AE-15FEAEB19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47" y="2667000"/>
            <a:ext cx="4687444" cy="3124200"/>
          </a:xfrm>
        </p:spPr>
      </p:pic>
    </p:spTree>
    <p:extLst>
      <p:ext uri="{BB962C8B-B14F-4D97-AF65-F5344CB8AC3E}">
        <p14:creationId xmlns:p14="http://schemas.microsoft.com/office/powerpoint/2010/main" val="287173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6DAC-41DA-843F-7FED-FCBCA819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004" y="190500"/>
            <a:ext cx="10018713" cy="1457547"/>
          </a:xfrm>
        </p:spPr>
        <p:txBody>
          <a:bodyPr/>
          <a:lstStyle/>
          <a:p>
            <a:r>
              <a:rPr lang="en-US" dirty="0"/>
              <a:t>Acquire assistance.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C8A8-15D4-BB90-3ABC-5B8506E8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617" y="1752599"/>
            <a:ext cx="10018713" cy="3170275"/>
          </a:xfrm>
        </p:spPr>
        <p:txBody>
          <a:bodyPr>
            <a:normAutofit/>
          </a:bodyPr>
          <a:lstStyle/>
          <a:p>
            <a:r>
              <a:rPr lang="en-US" sz="3200" dirty="0"/>
              <a:t>Talk with you administrator</a:t>
            </a:r>
          </a:p>
          <a:p>
            <a:r>
              <a:rPr lang="en-US" sz="3200" dirty="0"/>
              <a:t>Reach out to ARCSTSA</a:t>
            </a:r>
          </a:p>
          <a:p>
            <a:r>
              <a:rPr lang="en-US" sz="3200" dirty="0"/>
              <a:t>Use your network</a:t>
            </a:r>
          </a:p>
        </p:txBody>
      </p:sp>
    </p:spTree>
    <p:extLst>
      <p:ext uri="{BB962C8B-B14F-4D97-AF65-F5344CB8AC3E}">
        <p14:creationId xmlns:p14="http://schemas.microsoft.com/office/powerpoint/2010/main" val="5636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2849-DAE3-78F5-B361-F976460A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8305-19A7-EE64-1D0A-95A175E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496" y="2259375"/>
            <a:ext cx="10018713" cy="3124201"/>
          </a:xfrm>
        </p:spPr>
        <p:txBody>
          <a:bodyPr/>
          <a:lstStyle/>
          <a:p>
            <a:r>
              <a:rPr lang="en-US" dirty="0"/>
              <a:t>Discuss the job of the PD and the responsibilities of the job.</a:t>
            </a:r>
          </a:p>
          <a:p>
            <a:r>
              <a:rPr lang="en-US" dirty="0"/>
              <a:t>Identify the resources of your program.</a:t>
            </a:r>
          </a:p>
          <a:p>
            <a:r>
              <a:rPr lang="en-US" dirty="0"/>
              <a:t>Create/review the curriculum for your program.</a:t>
            </a:r>
          </a:p>
          <a:p>
            <a:r>
              <a:rPr lang="en-US" dirty="0"/>
              <a:t>Acquire assistance.</a:t>
            </a:r>
          </a:p>
        </p:txBody>
      </p:sp>
    </p:spTree>
    <p:extLst>
      <p:ext uri="{BB962C8B-B14F-4D97-AF65-F5344CB8AC3E}">
        <p14:creationId xmlns:p14="http://schemas.microsoft.com/office/powerpoint/2010/main" val="331088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65D9-E383-9364-9D78-F1D83F4A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6804-9402-6CC5-0724-2807A8EA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Retired from the Army in 1999 – last position training soldiers to be an ST.</a:t>
            </a:r>
          </a:p>
          <a:p>
            <a:r>
              <a:rPr lang="en-US" dirty="0"/>
              <a:t>First college Virginia College, Austin, TX 2003 - 8½  years</a:t>
            </a:r>
          </a:p>
          <a:p>
            <a:r>
              <a:rPr lang="en-US" dirty="0"/>
              <a:t>Second college Brown Mackie College, San Antonio – 3½ years</a:t>
            </a:r>
          </a:p>
          <a:p>
            <a:r>
              <a:rPr lang="en-US" dirty="0"/>
              <a:t>Currently Concorde Career College, San Antonio, for over 9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4698-4058-5F40-A098-732DD70D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job of the PD and the responsibilities of the job.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74D75-59AD-15C4-5A98-CC0AA02E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your institutions job description.</a:t>
            </a:r>
          </a:p>
          <a:p>
            <a:r>
              <a:rPr lang="en-US" dirty="0"/>
              <a:t>Attend an ARC/STSA Accreditation Fundamentals for Educators (AFE) workshop.</a:t>
            </a:r>
          </a:p>
          <a:p>
            <a:r>
              <a:rPr lang="en-US" dirty="0"/>
              <a:t>Go online to </a:t>
            </a:r>
            <a:r>
              <a:rPr lang="en-US" dirty="0">
                <a:hlinkClick r:id="rId2"/>
              </a:rPr>
              <a:t>https://ARC/STSA.org</a:t>
            </a:r>
            <a:r>
              <a:rPr lang="en-US" dirty="0"/>
              <a:t> , </a:t>
            </a:r>
            <a:r>
              <a:rPr lang="en-US" dirty="0">
                <a:hlinkClick r:id="rId3"/>
              </a:rPr>
              <a:t>https://AST.org</a:t>
            </a:r>
            <a:r>
              <a:rPr lang="en-US" dirty="0"/>
              <a:t>  and </a:t>
            </a:r>
            <a:r>
              <a:rPr lang="en-US" dirty="0">
                <a:hlinkClick r:id="rId4"/>
              </a:rPr>
              <a:t>https://NBSTSA.org</a:t>
            </a:r>
            <a:r>
              <a:rPr lang="en-US" dirty="0"/>
              <a:t>  Bookmark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2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77B0-D7AE-31C7-D188-6765437F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7578"/>
          </a:xfrm>
        </p:spPr>
        <p:txBody>
          <a:bodyPr/>
          <a:lstStyle/>
          <a:p>
            <a:r>
              <a:rPr lang="en-US" dirty="0"/>
              <a:t>Identify the resources of your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9CAD3-831A-6E95-D592-0A9DB990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40665"/>
            <a:ext cx="10018713" cy="4050535"/>
          </a:xfrm>
        </p:spPr>
        <p:txBody>
          <a:bodyPr>
            <a:normAutofit/>
          </a:bodyPr>
          <a:lstStyle/>
          <a:p>
            <a:r>
              <a:rPr lang="en-US" sz="2800" dirty="0"/>
              <a:t>Program Setup</a:t>
            </a:r>
          </a:p>
          <a:p>
            <a:pPr lvl="1"/>
            <a:r>
              <a:rPr lang="en-US" sz="2800" dirty="0"/>
              <a:t>Best Practice Guide for Surgical Technology</a:t>
            </a:r>
          </a:p>
          <a:p>
            <a:pPr lvl="2"/>
            <a:r>
              <a:rPr lang="en-US" sz="2800" dirty="0"/>
              <a:t>Standard III. Resources, page 5</a:t>
            </a:r>
          </a:p>
          <a:p>
            <a:pPr lvl="3"/>
            <a:r>
              <a:rPr lang="en-US" sz="2800" dirty="0"/>
              <a:t>A.</a:t>
            </a:r>
            <a:r>
              <a:rPr lang="en-US" sz="2800" b="1" dirty="0">
                <a:solidFill>
                  <a:srgbClr val="FF0000"/>
                </a:solidFill>
              </a:rPr>
              <a:t> Type and Amount</a:t>
            </a:r>
          </a:p>
          <a:p>
            <a:pPr lvl="3"/>
            <a:r>
              <a:rPr lang="en-US" sz="2800" dirty="0"/>
              <a:t>B. Personnel</a:t>
            </a:r>
          </a:p>
          <a:p>
            <a:pPr lvl="3"/>
            <a:r>
              <a:rPr lang="en-US" sz="2800" dirty="0"/>
              <a:t>C. Curriculum</a:t>
            </a:r>
          </a:p>
          <a:p>
            <a:pPr lvl="3"/>
            <a:r>
              <a:rPr lang="en-US" sz="2800" dirty="0"/>
              <a:t>D. Resource Assessment</a:t>
            </a:r>
          </a:p>
        </p:txBody>
      </p:sp>
    </p:spTree>
    <p:extLst>
      <p:ext uri="{BB962C8B-B14F-4D97-AF65-F5344CB8AC3E}">
        <p14:creationId xmlns:p14="http://schemas.microsoft.com/office/powerpoint/2010/main" val="59474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4AA0-3949-1026-A21E-3FCA6EB1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Identify the resources of your program.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7259-2510-ABBC-EC58-98ED8F13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2598737"/>
            <a:ext cx="4607188" cy="576262"/>
          </a:xfrm>
        </p:spPr>
        <p:txBody>
          <a:bodyPr/>
          <a:lstStyle/>
          <a:p>
            <a:r>
              <a:rPr lang="en-US" sz="2800" dirty="0"/>
              <a:t>A.</a:t>
            </a:r>
            <a:r>
              <a:rPr lang="en-US" sz="2800" b="1" dirty="0">
                <a:solidFill>
                  <a:srgbClr val="FF0000"/>
                </a:solidFill>
              </a:rPr>
              <a:t> Type and Amount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D79D-059E-5268-EEF4-C68CBB380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787267"/>
            <a:ext cx="4895056" cy="3003932"/>
          </a:xfrm>
        </p:spPr>
        <p:txBody>
          <a:bodyPr>
            <a:noAutofit/>
          </a:bodyPr>
          <a:lstStyle/>
          <a:p>
            <a:r>
              <a:rPr lang="en-US" sz="2000" dirty="0"/>
              <a:t>Faculty</a:t>
            </a:r>
          </a:p>
          <a:p>
            <a:r>
              <a:rPr lang="en-US" sz="2000" dirty="0"/>
              <a:t>Administrative and support staff</a:t>
            </a:r>
          </a:p>
          <a:p>
            <a:r>
              <a:rPr lang="en-US" sz="2000" dirty="0"/>
              <a:t>Curriculum</a:t>
            </a:r>
          </a:p>
          <a:p>
            <a:r>
              <a:rPr lang="en-US" sz="2000" dirty="0"/>
              <a:t>Finances</a:t>
            </a:r>
          </a:p>
          <a:p>
            <a:r>
              <a:rPr lang="en-US" sz="2000" dirty="0"/>
              <a:t>Faculty and workspace</a:t>
            </a:r>
          </a:p>
          <a:p>
            <a:r>
              <a:rPr lang="en-US" sz="2000" dirty="0"/>
              <a:t>Space for confidential interaction</a:t>
            </a:r>
          </a:p>
          <a:p>
            <a:r>
              <a:rPr lang="en-US" sz="2000" dirty="0"/>
              <a:t>Classroom &amp; laboratory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4161C-F25A-2885-957D-2E0D94EC3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8" y="2787266"/>
            <a:ext cx="4895056" cy="3384933"/>
          </a:xfrm>
        </p:spPr>
        <p:txBody>
          <a:bodyPr>
            <a:noAutofit/>
          </a:bodyPr>
          <a:lstStyle/>
          <a:p>
            <a:r>
              <a:rPr lang="en-US" sz="2000" dirty="0"/>
              <a:t>Ancillary student facilities</a:t>
            </a:r>
          </a:p>
          <a:p>
            <a:r>
              <a:rPr lang="en-US" sz="2000" dirty="0"/>
              <a:t>Clinical affiliates</a:t>
            </a:r>
          </a:p>
          <a:p>
            <a:r>
              <a:rPr lang="en-US" sz="2000" dirty="0"/>
              <a:t>Equipment</a:t>
            </a:r>
          </a:p>
          <a:p>
            <a:r>
              <a:rPr lang="en-US" sz="2000" dirty="0"/>
              <a:t>Supplies</a:t>
            </a:r>
          </a:p>
          <a:p>
            <a:r>
              <a:rPr lang="en-US" sz="2000" dirty="0"/>
              <a:t>Information technology</a:t>
            </a:r>
          </a:p>
          <a:p>
            <a:r>
              <a:rPr lang="en-US" sz="2000" dirty="0"/>
              <a:t>Instructional materials</a:t>
            </a:r>
          </a:p>
          <a:p>
            <a:r>
              <a:rPr lang="en-US" sz="2000" dirty="0"/>
              <a:t>Support for faculty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464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152F-1959-0341-E658-2CAA5185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22663"/>
          </a:xfrm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Identify the resources of your program.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1A20-8771-8A7B-119B-11E59D8C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79643"/>
            <a:ext cx="10018713" cy="371268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Program Setup</a:t>
            </a:r>
          </a:p>
          <a:p>
            <a:pPr lvl="1"/>
            <a:r>
              <a:rPr lang="en-US" sz="2800" dirty="0"/>
              <a:t>Best Practice Guide for Surgical Technology</a:t>
            </a:r>
          </a:p>
          <a:p>
            <a:pPr lvl="2"/>
            <a:r>
              <a:rPr lang="en-US" sz="2800" dirty="0"/>
              <a:t>Standard III. Resources, page 5</a:t>
            </a:r>
          </a:p>
          <a:p>
            <a:pPr lvl="3"/>
            <a:r>
              <a:rPr lang="en-US" sz="2800" dirty="0"/>
              <a:t>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Type and Amount</a:t>
            </a:r>
          </a:p>
          <a:p>
            <a:pPr lvl="3"/>
            <a:r>
              <a:rPr lang="en-US" sz="2800" dirty="0"/>
              <a:t>B. </a:t>
            </a:r>
            <a:r>
              <a:rPr lang="en-US" sz="2800" b="1" dirty="0">
                <a:solidFill>
                  <a:srgbClr val="FF0000"/>
                </a:solidFill>
              </a:rPr>
              <a:t>Personnel</a:t>
            </a:r>
          </a:p>
          <a:p>
            <a:pPr lvl="3"/>
            <a:r>
              <a:rPr lang="en-US" sz="2800" dirty="0"/>
              <a:t>C. Curriculum</a:t>
            </a:r>
          </a:p>
          <a:p>
            <a:pPr lvl="3"/>
            <a:r>
              <a:rPr lang="en-US" sz="2800" dirty="0"/>
              <a:t>D. Resource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0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45">
            <a:extLst>
              <a:ext uri="{FF2B5EF4-FFF2-40B4-BE49-F238E27FC236}">
                <a16:creationId xmlns:a16="http://schemas.microsoft.com/office/drawing/2014/main" id="{9C990EEC-F50B-4210-909B-C6749B64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47">
            <a:extLst>
              <a:ext uri="{FF2B5EF4-FFF2-40B4-BE49-F238E27FC236}">
                <a16:creationId xmlns:a16="http://schemas.microsoft.com/office/drawing/2014/main" id="{E9C3F85D-435C-45BF-9CFC-7ACE930F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C0DB1233-B9FA-48CC-A8F7-ECF1C5E94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CC41E8BA-D332-434C-8935-990796DE7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F154EBF1-9FA5-411E-8F8A-6AFF90C64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894F796-53FB-4E54-8A32-85097594C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E9AFBF9B-D14F-4860-93DD-65B0347D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EFBB9C89-4D5E-4197-9CF1-E4F1A5DB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B167A6-7CFC-A4A7-B28D-4D64457E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Personnel</a:t>
            </a:r>
          </a:p>
        </p:txBody>
      </p:sp>
      <p:pic>
        <p:nvPicPr>
          <p:cNvPr id="26" name="Content Placeholder 25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DACE30D9-3A67-9939-436D-417E92049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r="1" b="13075"/>
          <a:stretch/>
        </p:blipFill>
        <p:spPr>
          <a:xfrm>
            <a:off x="20" y="1"/>
            <a:ext cx="3175466" cy="2622205"/>
          </a:xfrm>
          <a:custGeom>
            <a:avLst/>
            <a:gdLst/>
            <a:ahLst/>
            <a:cxnLst/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24" name="Content Placeholder 23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D9A245E1-BC45-F8BA-DB7C-2853C40A5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r="2493" b="-5"/>
          <a:stretch/>
        </p:blipFill>
        <p:spPr>
          <a:xfrm>
            <a:off x="1" y="2160794"/>
            <a:ext cx="2733421" cy="3085156"/>
          </a:xfrm>
          <a:custGeom>
            <a:avLst/>
            <a:gdLst/>
            <a:ahLst/>
            <a:cxnLst/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7B22C7-CEF9-4F21-850C-A61E0D876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7F619F0-9B7D-91F1-74E5-7C5CB4F2F2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2" r="-4" b="30948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65" name="Straight Connector 57">
            <a:extLst>
              <a:ext uri="{FF2B5EF4-FFF2-40B4-BE49-F238E27FC236}">
                <a16:creationId xmlns:a16="http://schemas.microsoft.com/office/drawing/2014/main" id="{7FADFBC3-A288-41FA-9445-B6847F6AD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4">
            <a:extLst>
              <a:ext uri="{FF2B5EF4-FFF2-40B4-BE49-F238E27FC236}">
                <a16:creationId xmlns:a16="http://schemas.microsoft.com/office/drawing/2014/main" id="{A9C43AD8-3C01-6277-1398-91715CD97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You need a team!</a:t>
            </a:r>
          </a:p>
        </p:txBody>
      </p:sp>
    </p:spTree>
    <p:extLst>
      <p:ext uri="{BB962C8B-B14F-4D97-AF65-F5344CB8AC3E}">
        <p14:creationId xmlns:p14="http://schemas.microsoft.com/office/powerpoint/2010/main" val="318401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33E0-D5B3-5B7A-4CDF-D61DD2C0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88764"/>
          </a:xfrm>
        </p:spPr>
        <p:txBody>
          <a:bodyPr/>
          <a:lstStyle/>
          <a:p>
            <a:r>
              <a:rPr lang="en-US" dirty="0"/>
              <a:t>Identify the resources of your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A76B-B4DD-37FD-6BA6-549000CA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74565"/>
            <a:ext cx="10018713" cy="4116635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Program Setup</a:t>
            </a:r>
          </a:p>
          <a:p>
            <a:pPr lvl="1"/>
            <a:r>
              <a:rPr lang="en-US" sz="3300" dirty="0"/>
              <a:t>Best Practice Guide for Surgical Technology</a:t>
            </a:r>
          </a:p>
          <a:p>
            <a:pPr lvl="2"/>
            <a:r>
              <a:rPr lang="en-US" sz="3300" dirty="0"/>
              <a:t>Standard III. Resources, page 5</a:t>
            </a:r>
          </a:p>
          <a:p>
            <a:pPr lvl="3"/>
            <a:r>
              <a:rPr lang="en-US" sz="3300" dirty="0"/>
              <a:t>A. Type and Amount</a:t>
            </a:r>
          </a:p>
          <a:p>
            <a:pPr lvl="3"/>
            <a:r>
              <a:rPr lang="en-US" sz="3300" dirty="0"/>
              <a:t>B. Personnel</a:t>
            </a:r>
          </a:p>
          <a:p>
            <a:pPr lvl="3"/>
            <a:r>
              <a:rPr lang="en-US" sz="3300" b="1" dirty="0">
                <a:solidFill>
                  <a:srgbClr val="FF0000"/>
                </a:solidFill>
              </a:rPr>
              <a:t>C. Curriculum</a:t>
            </a:r>
          </a:p>
          <a:p>
            <a:pPr lvl="3"/>
            <a:r>
              <a:rPr lang="en-US" sz="3300" dirty="0"/>
              <a:t>D. Resource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35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15364</TotalTime>
  <Words>492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Parallax</vt:lpstr>
      <vt:lpstr>One is the Loneliest Number  The Solo PD</vt:lpstr>
      <vt:lpstr>Today’s Objectives</vt:lpstr>
      <vt:lpstr>My Journey</vt:lpstr>
      <vt:lpstr>The job of the PD and the responsibilities of the job. </vt:lpstr>
      <vt:lpstr>Identify the resources of your program.</vt:lpstr>
      <vt:lpstr>Identify the resources of your program.</vt:lpstr>
      <vt:lpstr>Identify the resources of your program.</vt:lpstr>
      <vt:lpstr>B. Personnel</vt:lpstr>
      <vt:lpstr>Identify the resources of your program.</vt:lpstr>
      <vt:lpstr>Identify the resources of your program.</vt:lpstr>
      <vt:lpstr>Identify the resources of your program. Use the CCST-7e Curriculum Comparison Map </vt:lpstr>
      <vt:lpstr>Identify the resources of your program. Best Practice Guide for Surgical Technology Education (Formally SIG) </vt:lpstr>
      <vt:lpstr>Identify the resources of your program.</vt:lpstr>
      <vt:lpstr>Identify the resources of your program. D. Resource Assessment</vt:lpstr>
      <vt:lpstr>Identify the resources of your program. D. Resource Assessment </vt:lpstr>
      <vt:lpstr>Create/review the curriculum for your program.</vt:lpstr>
      <vt:lpstr>Acquire assistance.</vt:lpstr>
      <vt:lpstr>Acquire assistance.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is the Loneliest Number  The Solo PD</dc:title>
  <dc:creator>Javier E. Espinales</dc:creator>
  <cp:lastModifiedBy>Kevin Frey</cp:lastModifiedBy>
  <cp:revision>10</cp:revision>
  <dcterms:created xsi:type="dcterms:W3CDTF">2023-01-10T20:13:50Z</dcterms:created>
  <dcterms:modified xsi:type="dcterms:W3CDTF">2023-03-01T14:56:34Z</dcterms:modified>
</cp:coreProperties>
</file>